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64" userDrawn="1">
          <p15:clr>
            <a:srgbClr val="A4A3A4"/>
          </p15:clr>
        </p15:guide>
        <p15:guide id="2" pos="37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/>
    <p:restoredTop sz="94674"/>
  </p:normalViewPr>
  <p:slideViewPr>
    <p:cSldViewPr snapToGrid="0" snapToObjects="1" showGuides="1">
      <p:cViewPr>
        <p:scale>
          <a:sx n="125" d="100"/>
          <a:sy n="125" d="100"/>
        </p:scale>
        <p:origin x="-156" y="-72"/>
      </p:cViewPr>
      <p:guideLst>
        <p:guide orient="horz" pos="2464"/>
        <p:guide pos="37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AA7616E-EE62-1F46-878C-861EA0C6E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0F14CBD4-F624-D04D-A618-D47C1D8C8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96E0148-548F-2A49-AEAE-5491A6097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EDA22C6-6D51-8449-B0E6-94BDC3A47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8942F0F-6F20-8B4C-87E7-30C017743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5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7C029DB-337A-CA4B-AE78-8A1FB1F9F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2354825B-391B-5247-98EC-91A173EE3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51CA91E-6E4F-2440-91E6-F1C672DE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E8706E8-4DE5-244F-80DA-9D9EDE0EC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48FD5F9-B7BE-3442-9875-D5DA7C200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1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E74C7FE5-EB29-4D49-B1B3-20154C1B90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C15AE1F9-86EF-5D4A-BD89-C5AFA2A7D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7F7A5C1-5855-594F-A357-8B79B6F6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2DF406F6-9CA5-0644-AB2C-394E979B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C5429241-2D13-A647-A4C0-501078FA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1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6EB392E-C036-B549-A839-12379A465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8707A48-1FF7-FA48-93A4-7AEB6289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4A7D0267-A167-664C-AD4C-66714C4D8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BAB1B74-BB93-7840-990A-1295A9AA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F4DBDBC-83D0-CB43-A04B-AD7D9936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9FA70B5-4469-124D-BBDA-86EE23F22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CCF4D70A-5826-A94C-B682-38DF55604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1BDE7EB-728C-0349-9DF9-130A7CF80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2B661D2-1A2C-E140-B0F9-913D0A3D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7A7C594-A23B-9F4F-83FD-6B2B2FAE8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8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98E854D-F8E3-D04B-A7DE-AB7B63963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FF2E0AC-32E1-F64B-9A07-BDC55ADF79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95C2BABD-0CB0-AC4F-88A7-7C4C4C348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E83A9035-AED9-654D-BAA4-F19453DF7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61BA91DC-58CA-044A-840A-FC495728A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9DC148E6-1615-EA44-99BE-A59ED1721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6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995C0D1-2523-7F4E-A851-4A98E313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07093A64-1547-444B-85F3-4740E75F6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34302027-8FA7-F042-B127-EB4C4DB45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7A9DF991-C6BA-AF41-A0F5-DDCA50239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FAA5B140-1B95-9843-8813-760E5C12A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2893D569-0C45-1046-9772-3D73F202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8C2AC7EA-97A7-334F-8743-03A2E57D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056C4D0F-A5B6-0F4A-8D78-7529E390C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1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105A4B3-9167-E54B-B6B5-1CC71CA7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8057B3C4-77CD-0149-A576-713001F58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83497CC1-FC58-9B48-B87A-29BE188F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135BDE61-4D29-204C-BAD4-9F4AEE5AF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2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FCBEE541-DF9C-7A49-B0AA-467F7296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A04715BF-2E71-DE49-AA3F-3810A4EBB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6D68FE42-4ED6-C147-882C-6A15C133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9094052-BAE4-7D48-AEDC-E6860B162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E4F00DC-A97B-2840-A440-5192F19B1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13C9588B-6586-3E42-AFD9-BE8FF0039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C6D8C9B8-194F-104B-9C86-3EA3B0BDD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B95BA8D1-9ED6-CE47-ABD3-1C41B61F4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4297D7F1-FE69-AA4D-820C-5B4302FB6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4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D5A179B-3331-ED4A-A9A0-0A506E4B7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CB3D4C2F-F793-FF48-AACC-327141C06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31EF8945-C284-0547-A5B2-A14A38075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1BB49619-4C65-184B-8ED1-4B934066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67BEA0A2-DAB9-F146-BB0E-C2C91BE5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64268A31-952A-C942-9510-370A00A95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6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0F2EECF6-9242-6940-AA1A-422D067CF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2CACEAE8-FA89-7343-B8F7-196183E3F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36300FF3-4AE7-3046-9492-AE64820D3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5905F-729C-6D48-9A92-31BC5B3E902E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ACF4997-B38B-774D-BF38-11E810865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8EC4465-D255-A346-BCA1-A363096863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89482-D361-D443-8324-CEC4F3219F3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9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igura a mano libera 7">
            <a:extLst>
              <a:ext uri="{FF2B5EF4-FFF2-40B4-BE49-F238E27FC236}">
                <a16:creationId xmlns="" xmlns:a16="http://schemas.microsoft.com/office/drawing/2014/main" id="{198BCC00-4C8E-224C-A462-E59EC903DBB6}"/>
              </a:ext>
            </a:extLst>
          </p:cNvPr>
          <p:cNvSpPr/>
          <p:nvPr/>
        </p:nvSpPr>
        <p:spPr>
          <a:xfrm>
            <a:off x="3817110" y="3677059"/>
            <a:ext cx="6179873" cy="1548304"/>
          </a:xfrm>
          <a:custGeom>
            <a:avLst/>
            <a:gdLst>
              <a:gd name="connsiteX0" fmla="*/ 0 w 5880100"/>
              <a:gd name="connsiteY0" fmla="*/ 0 h 1473200"/>
              <a:gd name="connsiteX1" fmla="*/ 1917700 w 5880100"/>
              <a:gd name="connsiteY1" fmla="*/ 495300 h 1473200"/>
              <a:gd name="connsiteX2" fmla="*/ 3924300 w 5880100"/>
              <a:gd name="connsiteY2" fmla="*/ 1130300 h 1473200"/>
              <a:gd name="connsiteX3" fmla="*/ 5880100 w 5880100"/>
              <a:gd name="connsiteY3" fmla="*/ 1473200 h 1473200"/>
              <a:gd name="connsiteX4" fmla="*/ 5880100 w 5880100"/>
              <a:gd name="connsiteY4" fmla="*/ 0 h 1473200"/>
              <a:gd name="connsiteX5" fmla="*/ 0 w 5880100"/>
              <a:gd name="connsiteY5" fmla="*/ 0 h 1473200"/>
              <a:gd name="connsiteX0" fmla="*/ 0 w 5880100"/>
              <a:gd name="connsiteY0" fmla="*/ 0 h 1473200"/>
              <a:gd name="connsiteX1" fmla="*/ 1917700 w 5880100"/>
              <a:gd name="connsiteY1" fmla="*/ 239054 h 1473200"/>
              <a:gd name="connsiteX2" fmla="*/ 3924300 w 5880100"/>
              <a:gd name="connsiteY2" fmla="*/ 1130300 h 1473200"/>
              <a:gd name="connsiteX3" fmla="*/ 5880100 w 5880100"/>
              <a:gd name="connsiteY3" fmla="*/ 1473200 h 1473200"/>
              <a:gd name="connsiteX4" fmla="*/ 5880100 w 5880100"/>
              <a:gd name="connsiteY4" fmla="*/ 0 h 1473200"/>
              <a:gd name="connsiteX5" fmla="*/ 0 w 5880100"/>
              <a:gd name="connsiteY5" fmla="*/ 0 h 1473200"/>
              <a:gd name="connsiteX0" fmla="*/ 0 w 5880100"/>
              <a:gd name="connsiteY0" fmla="*/ 0 h 1473200"/>
              <a:gd name="connsiteX1" fmla="*/ 1917700 w 5880100"/>
              <a:gd name="connsiteY1" fmla="*/ 239054 h 1473200"/>
              <a:gd name="connsiteX2" fmla="*/ 3900464 w 5880100"/>
              <a:gd name="connsiteY2" fmla="*/ 522460 h 1473200"/>
              <a:gd name="connsiteX3" fmla="*/ 5880100 w 5880100"/>
              <a:gd name="connsiteY3" fmla="*/ 1473200 h 1473200"/>
              <a:gd name="connsiteX4" fmla="*/ 5880100 w 5880100"/>
              <a:gd name="connsiteY4" fmla="*/ 0 h 1473200"/>
              <a:gd name="connsiteX5" fmla="*/ 0 w 5880100"/>
              <a:gd name="connsiteY5" fmla="*/ 0 h 1473200"/>
              <a:gd name="connsiteX0" fmla="*/ 0 w 5880100"/>
              <a:gd name="connsiteY0" fmla="*/ 0 h 1473200"/>
              <a:gd name="connsiteX1" fmla="*/ 1950268 w 5880100"/>
              <a:gd name="connsiteY1" fmla="*/ 225096 h 1473200"/>
              <a:gd name="connsiteX2" fmla="*/ 3900464 w 5880100"/>
              <a:gd name="connsiteY2" fmla="*/ 522460 h 1473200"/>
              <a:gd name="connsiteX3" fmla="*/ 5880100 w 5880100"/>
              <a:gd name="connsiteY3" fmla="*/ 1473200 h 1473200"/>
              <a:gd name="connsiteX4" fmla="*/ 5880100 w 5880100"/>
              <a:gd name="connsiteY4" fmla="*/ 0 h 1473200"/>
              <a:gd name="connsiteX5" fmla="*/ 0 w 5880100"/>
              <a:gd name="connsiteY5" fmla="*/ 0 h 1473200"/>
              <a:gd name="connsiteX0" fmla="*/ 0 w 5880100"/>
              <a:gd name="connsiteY0" fmla="*/ 0 h 1473200"/>
              <a:gd name="connsiteX1" fmla="*/ 1954921 w 5880100"/>
              <a:gd name="connsiteY1" fmla="*/ 229748 h 1473200"/>
              <a:gd name="connsiteX2" fmla="*/ 3900464 w 5880100"/>
              <a:gd name="connsiteY2" fmla="*/ 522460 h 1473200"/>
              <a:gd name="connsiteX3" fmla="*/ 5880100 w 5880100"/>
              <a:gd name="connsiteY3" fmla="*/ 1473200 h 1473200"/>
              <a:gd name="connsiteX4" fmla="*/ 5880100 w 5880100"/>
              <a:gd name="connsiteY4" fmla="*/ 0 h 1473200"/>
              <a:gd name="connsiteX5" fmla="*/ 0 w 5880100"/>
              <a:gd name="connsiteY5" fmla="*/ 0 h 14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80100" h="1473200">
                <a:moveTo>
                  <a:pt x="0" y="0"/>
                </a:moveTo>
                <a:lnTo>
                  <a:pt x="1954921" y="229748"/>
                </a:lnTo>
                <a:lnTo>
                  <a:pt x="3900464" y="522460"/>
                </a:lnTo>
                <a:lnTo>
                  <a:pt x="5880100" y="1473200"/>
                </a:lnTo>
                <a:lnTo>
                  <a:pt x="588010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rgbClr val="F135DF"/>
              </a:gs>
              <a:gs pos="50000">
                <a:srgbClr val="FFC7E7">
                  <a:alpha val="75000"/>
                </a:srgbClr>
              </a:gs>
            </a:gsLst>
            <a:lin ang="21594000" scaled="0"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Georgia" panose="02040502050405020303" pitchFamily="18" charset="0"/>
            </a:endParaRPr>
          </a:p>
        </p:txBody>
      </p:sp>
      <p:sp>
        <p:nvSpPr>
          <p:cNvPr id="9" name="Figura a mano libera 8">
            <a:extLst>
              <a:ext uri="{FF2B5EF4-FFF2-40B4-BE49-F238E27FC236}">
                <a16:creationId xmlns="" xmlns:a16="http://schemas.microsoft.com/office/drawing/2014/main" id="{7AC8CB33-F2D1-E24C-B11C-77BBCCC71649}"/>
              </a:ext>
            </a:extLst>
          </p:cNvPr>
          <p:cNvSpPr/>
          <p:nvPr/>
        </p:nvSpPr>
        <p:spPr>
          <a:xfrm>
            <a:off x="3830457" y="1339972"/>
            <a:ext cx="6179873" cy="1841948"/>
          </a:xfrm>
          <a:custGeom>
            <a:avLst/>
            <a:gdLst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886200 w 5880100"/>
              <a:gd name="connsiteY3" fmla="*/ 241300 h 1752600"/>
              <a:gd name="connsiteX4" fmla="*/ 1917700 w 5880100"/>
              <a:gd name="connsiteY4" fmla="*/ 1511300 h 1752600"/>
              <a:gd name="connsiteX5" fmla="*/ 0 w 5880100"/>
              <a:gd name="connsiteY5" fmla="*/ 1752600 h 1752600"/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886200 w 5880100"/>
              <a:gd name="connsiteY3" fmla="*/ 241300 h 1752600"/>
              <a:gd name="connsiteX4" fmla="*/ 1917700 w 5880100"/>
              <a:gd name="connsiteY4" fmla="*/ 1589747 h 1752600"/>
              <a:gd name="connsiteX5" fmla="*/ 0 w 5880100"/>
              <a:gd name="connsiteY5" fmla="*/ 1752600 h 1752600"/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900463 w 5880100"/>
              <a:gd name="connsiteY3" fmla="*/ 1089951 h 1752600"/>
              <a:gd name="connsiteX4" fmla="*/ 1917700 w 5880100"/>
              <a:gd name="connsiteY4" fmla="*/ 1589747 h 1752600"/>
              <a:gd name="connsiteX5" fmla="*/ 0 w 5880100"/>
              <a:gd name="connsiteY5" fmla="*/ 1752600 h 1752600"/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608071 w 5880100"/>
              <a:gd name="connsiteY3" fmla="*/ 1125609 h 1752600"/>
              <a:gd name="connsiteX4" fmla="*/ 1917700 w 5880100"/>
              <a:gd name="connsiteY4" fmla="*/ 1589747 h 1752600"/>
              <a:gd name="connsiteX5" fmla="*/ 0 w 5880100"/>
              <a:gd name="connsiteY5" fmla="*/ 1752600 h 1752600"/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822016 w 5880100"/>
              <a:gd name="connsiteY3" fmla="*/ 1154135 h 1752600"/>
              <a:gd name="connsiteX4" fmla="*/ 1917700 w 5880100"/>
              <a:gd name="connsiteY4" fmla="*/ 1589747 h 1752600"/>
              <a:gd name="connsiteX5" fmla="*/ 0 w 5880100"/>
              <a:gd name="connsiteY5" fmla="*/ 1752600 h 1752600"/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879068 w 5880100"/>
              <a:gd name="connsiteY3" fmla="*/ 1111345 h 1752600"/>
              <a:gd name="connsiteX4" fmla="*/ 1917700 w 5880100"/>
              <a:gd name="connsiteY4" fmla="*/ 1589747 h 1752600"/>
              <a:gd name="connsiteX5" fmla="*/ 0 w 5880100"/>
              <a:gd name="connsiteY5" fmla="*/ 1752600 h 1752600"/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871937 w 5880100"/>
              <a:gd name="connsiteY3" fmla="*/ 1068556 h 1752600"/>
              <a:gd name="connsiteX4" fmla="*/ 1917700 w 5880100"/>
              <a:gd name="connsiteY4" fmla="*/ 1589747 h 1752600"/>
              <a:gd name="connsiteX5" fmla="*/ 0 w 5880100"/>
              <a:gd name="connsiteY5" fmla="*/ 1752600 h 1752600"/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880907 w 5880100"/>
              <a:gd name="connsiteY3" fmla="*/ 1073040 h 1752600"/>
              <a:gd name="connsiteX4" fmla="*/ 1917700 w 5880100"/>
              <a:gd name="connsiteY4" fmla="*/ 1589747 h 1752600"/>
              <a:gd name="connsiteX5" fmla="*/ 0 w 5880100"/>
              <a:gd name="connsiteY5" fmla="*/ 1752600 h 1752600"/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880907 w 5880100"/>
              <a:gd name="connsiteY3" fmla="*/ 1073040 h 1752600"/>
              <a:gd name="connsiteX4" fmla="*/ 1913047 w 5880100"/>
              <a:gd name="connsiteY4" fmla="*/ 1617663 h 1752600"/>
              <a:gd name="connsiteX5" fmla="*/ 0 w 5880100"/>
              <a:gd name="connsiteY5" fmla="*/ 1752600 h 1752600"/>
              <a:gd name="connsiteX0" fmla="*/ 0 w 5880100"/>
              <a:gd name="connsiteY0" fmla="*/ 1752600 h 1752600"/>
              <a:gd name="connsiteX1" fmla="*/ 5880100 w 5880100"/>
              <a:gd name="connsiteY1" fmla="*/ 1752600 h 1752600"/>
              <a:gd name="connsiteX2" fmla="*/ 5867400 w 5880100"/>
              <a:gd name="connsiteY2" fmla="*/ 0 h 1752600"/>
              <a:gd name="connsiteX3" fmla="*/ 3880907 w 5880100"/>
              <a:gd name="connsiteY3" fmla="*/ 1073040 h 1752600"/>
              <a:gd name="connsiteX4" fmla="*/ 1950268 w 5880100"/>
              <a:gd name="connsiteY4" fmla="*/ 1622316 h 1752600"/>
              <a:gd name="connsiteX5" fmla="*/ 0 w 5880100"/>
              <a:gd name="connsiteY5" fmla="*/ 175260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80100" h="1752600">
                <a:moveTo>
                  <a:pt x="0" y="1752600"/>
                </a:moveTo>
                <a:lnTo>
                  <a:pt x="5880100" y="1752600"/>
                </a:lnTo>
                <a:cubicBezTo>
                  <a:pt x="5875867" y="1168400"/>
                  <a:pt x="5871633" y="584200"/>
                  <a:pt x="5867400" y="0"/>
                </a:cubicBezTo>
                <a:lnTo>
                  <a:pt x="3880907" y="1073040"/>
                </a:lnTo>
                <a:lnTo>
                  <a:pt x="1950268" y="1622316"/>
                </a:lnTo>
                <a:lnTo>
                  <a:pt x="0" y="1752600"/>
                </a:lnTo>
                <a:close/>
              </a:path>
            </a:pathLst>
          </a:custGeom>
          <a:gradFill>
            <a:gsLst>
              <a:gs pos="99000">
                <a:srgbClr val="0040D4"/>
              </a:gs>
              <a:gs pos="50000">
                <a:schemeClr val="accent1">
                  <a:tint val="50000"/>
                  <a:shade val="100000"/>
                  <a:satMod val="350000"/>
                  <a:alpha val="75000"/>
                </a:schemeClr>
              </a:gs>
            </a:gsLst>
            <a:lin ang="21594000" scaled="0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50800" dist="38100" dir="5400000" algn="t" rotWithShape="0">
                  <a:schemeClr val="bg1"/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52BB1E05-F3F5-EB4E-8857-5EF393CB9FC8}"/>
              </a:ext>
            </a:extLst>
          </p:cNvPr>
          <p:cNvSpPr txBox="1"/>
          <p:nvPr/>
        </p:nvSpPr>
        <p:spPr>
          <a:xfrm>
            <a:off x="4398564" y="2362272"/>
            <a:ext cx="908138" cy="369332"/>
          </a:xfrm>
          <a:prstGeom prst="rect">
            <a:avLst/>
          </a:prstGeom>
          <a:noFill/>
          <a:effectLst>
            <a:outerShdw blurRad="25400" dist="12700" dir="5400000" algn="t" rotWithShape="0">
              <a:schemeClr val="bg1">
                <a:alpha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1207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A0F549F0-8B44-8247-9D91-6308FFF31E97}"/>
              </a:ext>
            </a:extLst>
          </p:cNvPr>
          <p:cNvSpPr txBox="1"/>
          <p:nvPr/>
        </p:nvSpPr>
        <p:spPr>
          <a:xfrm>
            <a:off x="6447790" y="2362272"/>
            <a:ext cx="923556" cy="369332"/>
          </a:xfrm>
          <a:prstGeom prst="rect">
            <a:avLst/>
          </a:prstGeom>
          <a:noFill/>
          <a:effectLst>
            <a:outerShdw blurRad="25400" dist="12700" dir="5400000" algn="t" rotWithShape="0">
              <a:schemeClr val="bg1">
                <a:alpha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6127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D4B8BB2B-1567-AF45-A022-5465D62A034D}"/>
              </a:ext>
            </a:extLst>
          </p:cNvPr>
          <p:cNvSpPr txBox="1"/>
          <p:nvPr/>
        </p:nvSpPr>
        <p:spPr>
          <a:xfrm>
            <a:off x="8731556" y="2358462"/>
            <a:ext cx="93441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8834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6C3DF7E5-EFE1-D74F-B235-174CEECD3131}"/>
              </a:ext>
            </a:extLst>
          </p:cNvPr>
          <p:cNvSpPr txBox="1"/>
          <p:nvPr/>
        </p:nvSpPr>
        <p:spPr>
          <a:xfrm>
            <a:off x="4373513" y="4187401"/>
            <a:ext cx="958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2240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E29B747C-0258-1A40-856E-36FCA09C2002}"/>
              </a:ext>
            </a:extLst>
          </p:cNvPr>
          <p:cNvSpPr txBox="1"/>
          <p:nvPr/>
        </p:nvSpPr>
        <p:spPr>
          <a:xfrm>
            <a:off x="6446408" y="4187401"/>
            <a:ext cx="966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5410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E81B1566-31C1-714C-9912-833B75C0F2D8}"/>
              </a:ext>
            </a:extLst>
          </p:cNvPr>
          <p:cNvSpPr txBox="1"/>
          <p:nvPr/>
        </p:nvSpPr>
        <p:spPr>
          <a:xfrm>
            <a:off x="8671473" y="4187401"/>
            <a:ext cx="95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71</a:t>
            </a:r>
            <a:r>
              <a:rPr lang="en-US" sz="1600" b="1" dirty="0">
                <a:latin typeface="Georgia" panose="02040502050405020303" pitchFamily="18" charset="0"/>
              </a:rPr>
              <a:t>00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738663E5-D83E-B747-A96E-3A6F241A190C}"/>
              </a:ext>
            </a:extLst>
          </p:cNvPr>
          <p:cNvSpPr txBox="1"/>
          <p:nvPr/>
        </p:nvSpPr>
        <p:spPr>
          <a:xfrm>
            <a:off x="10407257" y="2087691"/>
            <a:ext cx="1181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40D4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16</a:t>
            </a:r>
            <a:r>
              <a:rPr lang="en-US" sz="20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.168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583E10A2-9E5A-2A49-82CD-012C5785B3F5}"/>
              </a:ext>
            </a:extLst>
          </p:cNvPr>
          <p:cNvSpPr txBox="1"/>
          <p:nvPr/>
        </p:nvSpPr>
        <p:spPr>
          <a:xfrm>
            <a:off x="10322282" y="4251062"/>
            <a:ext cx="1210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F135D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14</a:t>
            </a:r>
            <a:r>
              <a:rPr lang="en-US" sz="20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.750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892CDAB0-B569-F044-8D8E-1049102A6455}"/>
              </a:ext>
            </a:extLst>
          </p:cNvPr>
          <p:cNvSpPr txBox="1"/>
          <p:nvPr/>
        </p:nvSpPr>
        <p:spPr>
          <a:xfrm>
            <a:off x="4405493" y="3243267"/>
            <a:ext cx="8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effectLst>
                  <a:outerShdw blurRad="25400" dist="12700" dir="5400000" algn="t" rotWithShape="0">
                    <a:prstClr val="black"/>
                  </a:outerShdw>
                </a:effectLst>
                <a:latin typeface="Georgia" panose="02040502050405020303" pitchFamily="18" charset="0"/>
              </a:rPr>
              <a:t>0-49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0809B334-1E08-1F48-8260-BECFC4B4DA6D}"/>
              </a:ext>
            </a:extLst>
          </p:cNvPr>
          <p:cNvSpPr txBox="1"/>
          <p:nvPr/>
        </p:nvSpPr>
        <p:spPr>
          <a:xfrm>
            <a:off x="6462428" y="3243267"/>
            <a:ext cx="8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effectLst>
                  <a:outerShdw blurRad="25400" dist="12700" dir="5400000" algn="t" rotWithShape="0">
                    <a:prstClr val="black"/>
                  </a:outerShdw>
                </a:effectLst>
                <a:latin typeface="Georgia" panose="02040502050405020303" pitchFamily="18" charset="0"/>
              </a:rPr>
              <a:t>50-69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="" xmlns:a16="http://schemas.microsoft.com/office/drawing/2014/main" id="{96AA3220-17BD-1F44-A9B9-863471FE52D1}"/>
              </a:ext>
            </a:extLst>
          </p:cNvPr>
          <p:cNvSpPr txBox="1"/>
          <p:nvPr/>
        </p:nvSpPr>
        <p:spPr>
          <a:xfrm>
            <a:off x="8545180" y="3243267"/>
            <a:ext cx="89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effectLst>
                  <a:outerShdw blurRad="25400" dist="12700" dir="5400000" algn="t" rotWithShape="0">
                    <a:prstClr val="black"/>
                  </a:outerShdw>
                </a:effectLst>
                <a:latin typeface="Georgia" panose="02040502050405020303" pitchFamily="18" charset="0"/>
              </a:rPr>
              <a:t>&gt; 70</a:t>
            </a:r>
          </a:p>
        </p:txBody>
      </p:sp>
      <p:pic>
        <p:nvPicPr>
          <p:cNvPr id="21" name="Picture 4" descr="Simbolo femmina e simbolo maschio - Facciabuco.com">
            <a:extLst>
              <a:ext uri="{FF2B5EF4-FFF2-40B4-BE49-F238E27FC236}">
                <a16:creationId xmlns="" xmlns:a16="http://schemas.microsoft.com/office/drawing/2014/main" id="{A2E7D26C-9E21-ED4C-8485-B70ACD820F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75" t="13587" r="59125" b="14402"/>
          <a:stretch/>
        </p:blipFill>
        <p:spPr bwMode="auto">
          <a:xfrm>
            <a:off x="3045352" y="3907032"/>
            <a:ext cx="727436" cy="112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Simbolo femmina e simbolo maschio - Facciabuco.com">
            <a:extLst>
              <a:ext uri="{FF2B5EF4-FFF2-40B4-BE49-F238E27FC236}">
                <a16:creationId xmlns="" xmlns:a16="http://schemas.microsoft.com/office/drawing/2014/main" id="{895A5401-6D76-9D42-BAB5-3D793A6225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50" b="34511"/>
          <a:stretch/>
        </p:blipFill>
        <p:spPr bwMode="auto">
          <a:xfrm>
            <a:off x="3045352" y="1869717"/>
            <a:ext cx="823056" cy="102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ttangolo 22">
            <a:extLst>
              <a:ext uri="{FF2B5EF4-FFF2-40B4-BE49-F238E27FC236}">
                <a16:creationId xmlns="" xmlns:a16="http://schemas.microsoft.com/office/drawing/2014/main" id="{02F4FE21-3569-1148-9ABF-21684F4FABA0}"/>
              </a:ext>
            </a:extLst>
          </p:cNvPr>
          <p:cNvSpPr/>
          <p:nvPr/>
        </p:nvSpPr>
        <p:spPr>
          <a:xfrm>
            <a:off x="3844900" y="3249940"/>
            <a:ext cx="2015466" cy="373729"/>
          </a:xfrm>
          <a:prstGeom prst="rect">
            <a:avLst/>
          </a:prstGeom>
          <a:solidFill>
            <a:schemeClr val="bg1">
              <a:lumMod val="85000"/>
              <a:alpha val="18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ttangolo 23">
            <a:extLst>
              <a:ext uri="{FF2B5EF4-FFF2-40B4-BE49-F238E27FC236}">
                <a16:creationId xmlns="" xmlns:a16="http://schemas.microsoft.com/office/drawing/2014/main" id="{E82B2DE4-5F07-E54D-AB39-64DDB9580197}"/>
              </a:ext>
            </a:extLst>
          </p:cNvPr>
          <p:cNvSpPr/>
          <p:nvPr/>
        </p:nvSpPr>
        <p:spPr>
          <a:xfrm>
            <a:off x="5898043" y="3249940"/>
            <a:ext cx="2015466" cy="373729"/>
          </a:xfrm>
          <a:prstGeom prst="rect">
            <a:avLst/>
          </a:prstGeom>
          <a:solidFill>
            <a:schemeClr val="bg1">
              <a:lumMod val="85000"/>
              <a:alpha val="18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bg1">
                  <a:lumMod val="75000"/>
                </a:schemeClr>
              </a:solidFill>
              <a:effectLst>
                <a:outerShdw blurRad="25400" dist="12700" dir="5400000" algn="t" rotWithShape="0">
                  <a:prstClr val="black"/>
                </a:outerShdw>
              </a:effectLst>
            </a:endParaRPr>
          </a:p>
        </p:txBody>
      </p:sp>
      <p:sp>
        <p:nvSpPr>
          <p:cNvPr id="25" name="Rettangolo 24">
            <a:extLst>
              <a:ext uri="{FF2B5EF4-FFF2-40B4-BE49-F238E27FC236}">
                <a16:creationId xmlns="" xmlns:a16="http://schemas.microsoft.com/office/drawing/2014/main" id="{D731F118-C7EF-354D-B4AE-381C195B2A0D}"/>
              </a:ext>
            </a:extLst>
          </p:cNvPr>
          <p:cNvSpPr/>
          <p:nvPr/>
        </p:nvSpPr>
        <p:spPr>
          <a:xfrm>
            <a:off x="7981517" y="3249940"/>
            <a:ext cx="2015466" cy="373729"/>
          </a:xfrm>
          <a:prstGeom prst="rect">
            <a:avLst/>
          </a:prstGeom>
          <a:solidFill>
            <a:schemeClr val="bg1">
              <a:lumMod val="85000"/>
              <a:alpha val="18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bg1">
                  <a:lumMod val="75000"/>
                </a:schemeClr>
              </a:solidFill>
              <a:effectLst>
                <a:outerShdw blurRad="25400" dist="12700" dir="5400000" algn="t" rotWithShape="0">
                  <a:prstClr val="black"/>
                </a:outerShdw>
              </a:effectLst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="" xmlns:a16="http://schemas.microsoft.com/office/drawing/2014/main" id="{9329F74B-E8F7-FB4C-B033-6E86B937DAEA}"/>
              </a:ext>
            </a:extLst>
          </p:cNvPr>
          <p:cNvSpPr txBox="1"/>
          <p:nvPr/>
        </p:nvSpPr>
        <p:spPr>
          <a:xfrm>
            <a:off x="10382054" y="3123510"/>
            <a:ext cx="1809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30.918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="" xmlns:a16="http://schemas.microsoft.com/office/drawing/2014/main" id="{0805F03B-14DE-CD4B-A21D-545DB41999B3}"/>
              </a:ext>
            </a:extLst>
          </p:cNvPr>
          <p:cNvSpPr txBox="1"/>
          <p:nvPr/>
        </p:nvSpPr>
        <p:spPr>
          <a:xfrm>
            <a:off x="825531" y="4556733"/>
            <a:ext cx="17881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INCIDENZA NEOPLASIE: </a:t>
            </a:r>
            <a:r>
              <a:rPr lang="en-US" sz="2800" dirty="0">
                <a:latin typeface="Georgia" panose="02040502050405020303" pitchFamily="18" charset="0"/>
              </a:rPr>
              <a:t>2017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="" xmlns:a16="http://schemas.microsoft.com/office/drawing/2014/main" id="{6343EB52-D9E3-A642-AFB0-D4271917CC94}"/>
              </a:ext>
            </a:extLst>
          </p:cNvPr>
          <p:cNvGrpSpPr/>
          <p:nvPr/>
        </p:nvGrpSpPr>
        <p:grpSpPr>
          <a:xfrm>
            <a:off x="4125197" y="1468886"/>
            <a:ext cx="1454873" cy="824216"/>
            <a:chOff x="4125197" y="1468886"/>
            <a:chExt cx="1454873" cy="824216"/>
          </a:xfrm>
        </p:grpSpPr>
        <p:sp>
          <p:nvSpPr>
            <p:cNvPr id="29" name="CasellaDiTesto 28">
              <a:extLst>
                <a:ext uri="{FF2B5EF4-FFF2-40B4-BE49-F238E27FC236}">
                  <a16:creationId xmlns="" xmlns:a16="http://schemas.microsoft.com/office/drawing/2014/main" id="{527A1076-FD72-1E4D-B1DA-B2114620ECEC}"/>
                </a:ext>
              </a:extLst>
            </p:cNvPr>
            <p:cNvSpPr txBox="1"/>
            <p:nvPr/>
          </p:nvSpPr>
          <p:spPr>
            <a:xfrm>
              <a:off x="4125197" y="1729415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Georgia" panose="02040502050405020303" pitchFamily="18" charset="0"/>
                </a:rPr>
                <a:t>2° </a:t>
              </a:r>
              <a:r>
                <a:rPr lang="en-US" sz="1400" dirty="0" err="1" smtClean="0">
                  <a:latin typeface="Georgia" panose="02040502050405020303" pitchFamily="18" charset="0"/>
                </a:rPr>
                <a:t>Testicolo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="" xmlns:a16="http://schemas.microsoft.com/office/drawing/2014/main" id="{73F6099C-AC5A-D940-A3B8-6CA4A7AF5D78}"/>
                </a:ext>
              </a:extLst>
            </p:cNvPr>
            <p:cNvSpPr txBox="1"/>
            <p:nvPr/>
          </p:nvSpPr>
          <p:spPr>
            <a:xfrm>
              <a:off x="4125197" y="1468886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Georgia" panose="02040502050405020303" pitchFamily="18" charset="0"/>
                </a:rPr>
                <a:t>1° </a:t>
              </a:r>
              <a:r>
                <a:rPr lang="en-US" sz="1400" dirty="0" err="1">
                  <a:latin typeface="Georgia" panose="02040502050405020303" pitchFamily="18" charset="0"/>
                </a:rPr>
                <a:t>Melanomi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="" xmlns:a16="http://schemas.microsoft.com/office/drawing/2014/main" id="{1289D9AF-0234-B946-AA2A-EF7673E45781}"/>
                </a:ext>
              </a:extLst>
            </p:cNvPr>
            <p:cNvSpPr txBox="1"/>
            <p:nvPr/>
          </p:nvSpPr>
          <p:spPr>
            <a:xfrm>
              <a:off x="4125197" y="1985325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3° </a:t>
              </a:r>
              <a:r>
                <a:rPr lang="en-US" sz="1400" dirty="0" err="1">
                  <a:latin typeface="Georgia" panose="02040502050405020303" pitchFamily="18" charset="0"/>
                </a:rPr>
                <a:t>Tiroide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="" xmlns:a16="http://schemas.microsoft.com/office/drawing/2014/main" id="{8A28AAB0-1FED-6D4A-8EB7-68DF575B4005}"/>
              </a:ext>
            </a:extLst>
          </p:cNvPr>
          <p:cNvGrpSpPr/>
          <p:nvPr/>
        </p:nvGrpSpPr>
        <p:grpSpPr>
          <a:xfrm>
            <a:off x="4125197" y="4629157"/>
            <a:ext cx="1454873" cy="872254"/>
            <a:chOff x="4125197" y="4629157"/>
            <a:chExt cx="1454873" cy="872254"/>
          </a:xfrm>
        </p:grpSpPr>
        <p:sp>
          <p:nvSpPr>
            <p:cNvPr id="32" name="CasellaDiTesto 31">
              <a:extLst>
                <a:ext uri="{FF2B5EF4-FFF2-40B4-BE49-F238E27FC236}">
                  <a16:creationId xmlns="" xmlns:a16="http://schemas.microsoft.com/office/drawing/2014/main" id="{F7E87392-25CF-B242-9159-34F17B89E843}"/>
                </a:ext>
              </a:extLst>
            </p:cNvPr>
            <p:cNvSpPr txBox="1"/>
            <p:nvPr/>
          </p:nvSpPr>
          <p:spPr>
            <a:xfrm>
              <a:off x="4125197" y="4629157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1° </a:t>
              </a:r>
              <a:r>
                <a:rPr lang="en-US" sz="1400" dirty="0" err="1">
                  <a:latin typeface="Georgia" panose="02040502050405020303" pitchFamily="18" charset="0"/>
                </a:rPr>
                <a:t>Mammella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="" xmlns:a16="http://schemas.microsoft.com/office/drawing/2014/main" id="{3A52D496-4618-164E-962A-311E6C7B5C25}"/>
                </a:ext>
              </a:extLst>
            </p:cNvPr>
            <p:cNvSpPr txBox="1"/>
            <p:nvPr/>
          </p:nvSpPr>
          <p:spPr>
            <a:xfrm>
              <a:off x="4125197" y="4911396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2° </a:t>
              </a:r>
              <a:r>
                <a:rPr lang="en-US" sz="1400" dirty="0" err="1">
                  <a:latin typeface="Georgia" panose="02040502050405020303" pitchFamily="18" charset="0"/>
                </a:rPr>
                <a:t>Tiroide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="" xmlns:a16="http://schemas.microsoft.com/office/drawing/2014/main" id="{24B3031F-2A90-EB46-89EF-C25414AD838E}"/>
                </a:ext>
              </a:extLst>
            </p:cNvPr>
            <p:cNvSpPr txBox="1"/>
            <p:nvPr/>
          </p:nvSpPr>
          <p:spPr>
            <a:xfrm>
              <a:off x="4125197" y="5193634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3° </a:t>
              </a:r>
              <a:r>
                <a:rPr lang="en-US" sz="1400" dirty="0" err="1">
                  <a:latin typeface="Georgia" panose="02040502050405020303" pitchFamily="18" charset="0"/>
                </a:rPr>
                <a:t>Melanomi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5" name="Gruppo 4">
            <a:extLst>
              <a:ext uri="{FF2B5EF4-FFF2-40B4-BE49-F238E27FC236}">
                <a16:creationId xmlns="" xmlns:a16="http://schemas.microsoft.com/office/drawing/2014/main" id="{C5FCAE06-7D83-974B-8D1C-D5303E640E56}"/>
              </a:ext>
            </a:extLst>
          </p:cNvPr>
          <p:cNvGrpSpPr/>
          <p:nvPr/>
        </p:nvGrpSpPr>
        <p:grpSpPr>
          <a:xfrm>
            <a:off x="6383338" y="967483"/>
            <a:ext cx="1802231" cy="808543"/>
            <a:chOff x="6383338" y="1271019"/>
            <a:chExt cx="1454873" cy="808543"/>
          </a:xfrm>
        </p:grpSpPr>
        <p:sp>
          <p:nvSpPr>
            <p:cNvPr id="35" name="CasellaDiTesto 34">
              <a:extLst>
                <a:ext uri="{FF2B5EF4-FFF2-40B4-BE49-F238E27FC236}">
                  <a16:creationId xmlns="" xmlns:a16="http://schemas.microsoft.com/office/drawing/2014/main" id="{C8ECB486-CECE-5643-8B1E-C2877C8EF919}"/>
                </a:ext>
              </a:extLst>
            </p:cNvPr>
            <p:cNvSpPr txBox="1"/>
            <p:nvPr/>
          </p:nvSpPr>
          <p:spPr>
            <a:xfrm>
              <a:off x="6383338" y="1271019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1° </a:t>
              </a:r>
              <a:r>
                <a:rPr lang="en-US" sz="1400" dirty="0" err="1">
                  <a:latin typeface="Georgia" panose="02040502050405020303" pitchFamily="18" charset="0"/>
                </a:rPr>
                <a:t>Prostata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="" xmlns:a16="http://schemas.microsoft.com/office/drawing/2014/main" id="{BB2897FE-B6D7-C747-92EA-F116F8076FB8}"/>
                </a:ext>
              </a:extLst>
            </p:cNvPr>
            <p:cNvSpPr txBox="1"/>
            <p:nvPr/>
          </p:nvSpPr>
          <p:spPr>
            <a:xfrm>
              <a:off x="6383338" y="1771785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Georgia" panose="02040502050405020303" pitchFamily="18" charset="0"/>
                </a:rPr>
                <a:t>3° </a:t>
              </a:r>
              <a:r>
                <a:rPr lang="en-US" sz="1400" dirty="0" err="1">
                  <a:latin typeface="Georgia" panose="02040502050405020303" pitchFamily="18" charset="0"/>
                </a:rPr>
                <a:t>Polmone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37" name="CasellaDiTesto 36">
              <a:extLst>
                <a:ext uri="{FF2B5EF4-FFF2-40B4-BE49-F238E27FC236}">
                  <a16:creationId xmlns="" xmlns:a16="http://schemas.microsoft.com/office/drawing/2014/main" id="{A7AB3FF7-343B-8F4B-AF00-1BDE2DE3F4EB}"/>
                </a:ext>
              </a:extLst>
            </p:cNvPr>
            <p:cNvSpPr txBox="1"/>
            <p:nvPr/>
          </p:nvSpPr>
          <p:spPr>
            <a:xfrm>
              <a:off x="6383338" y="1521402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Georgia" panose="02040502050405020303" pitchFamily="18" charset="0"/>
                </a:rPr>
                <a:t>2° Colon </a:t>
              </a:r>
              <a:r>
                <a:rPr lang="en-US" sz="1400" dirty="0" err="1" smtClean="0">
                  <a:latin typeface="Georgia" panose="02040502050405020303" pitchFamily="18" charset="0"/>
                </a:rPr>
                <a:t>retto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49" name="Gruppo 48">
            <a:extLst>
              <a:ext uri="{FF2B5EF4-FFF2-40B4-BE49-F238E27FC236}">
                <a16:creationId xmlns="" xmlns:a16="http://schemas.microsoft.com/office/drawing/2014/main" id="{0C52DA59-A624-FA4F-8FF3-DE61BEFB4BFE}"/>
              </a:ext>
            </a:extLst>
          </p:cNvPr>
          <p:cNvGrpSpPr/>
          <p:nvPr/>
        </p:nvGrpSpPr>
        <p:grpSpPr>
          <a:xfrm>
            <a:off x="6202010" y="4951054"/>
            <a:ext cx="1454873" cy="851406"/>
            <a:chOff x="6202010" y="4931538"/>
            <a:chExt cx="1454873" cy="851406"/>
          </a:xfrm>
        </p:grpSpPr>
        <p:sp>
          <p:nvSpPr>
            <p:cNvPr id="38" name="CasellaDiTesto 37">
              <a:extLst>
                <a:ext uri="{FF2B5EF4-FFF2-40B4-BE49-F238E27FC236}">
                  <a16:creationId xmlns="" xmlns:a16="http://schemas.microsoft.com/office/drawing/2014/main" id="{4D0528E7-F799-1B45-98B5-00BB115824E9}"/>
                </a:ext>
              </a:extLst>
            </p:cNvPr>
            <p:cNvSpPr txBox="1"/>
            <p:nvPr/>
          </p:nvSpPr>
          <p:spPr>
            <a:xfrm>
              <a:off x="6202010" y="4931538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1° </a:t>
              </a:r>
              <a:r>
                <a:rPr lang="en-US" sz="1400" dirty="0" err="1">
                  <a:latin typeface="Georgia" panose="02040502050405020303" pitchFamily="18" charset="0"/>
                </a:rPr>
                <a:t>Mammella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39" name="CasellaDiTesto 38">
              <a:extLst>
                <a:ext uri="{FF2B5EF4-FFF2-40B4-BE49-F238E27FC236}">
                  <a16:creationId xmlns="" xmlns:a16="http://schemas.microsoft.com/office/drawing/2014/main" id="{1AE8F6B7-B8D9-3546-A3CF-642CB9F8FAAD}"/>
                </a:ext>
              </a:extLst>
            </p:cNvPr>
            <p:cNvSpPr txBox="1"/>
            <p:nvPr/>
          </p:nvSpPr>
          <p:spPr>
            <a:xfrm>
              <a:off x="6202010" y="5213777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2° </a:t>
              </a:r>
              <a:r>
                <a:rPr lang="en-US" sz="1400" dirty="0" smtClean="0">
                  <a:latin typeface="Georgia" panose="02040502050405020303" pitchFamily="18" charset="0"/>
                </a:rPr>
                <a:t>Colon </a:t>
              </a:r>
              <a:r>
                <a:rPr lang="en-US" sz="1400" dirty="0" err="1" smtClean="0">
                  <a:latin typeface="Georgia" panose="02040502050405020303" pitchFamily="18" charset="0"/>
                </a:rPr>
                <a:t>retto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40" name="CasellaDiTesto 39">
              <a:extLst>
                <a:ext uri="{FF2B5EF4-FFF2-40B4-BE49-F238E27FC236}">
                  <a16:creationId xmlns="" xmlns:a16="http://schemas.microsoft.com/office/drawing/2014/main" id="{7C383685-F522-594C-B0E5-E2D35FB9D3D9}"/>
                </a:ext>
              </a:extLst>
            </p:cNvPr>
            <p:cNvSpPr txBox="1"/>
            <p:nvPr/>
          </p:nvSpPr>
          <p:spPr>
            <a:xfrm>
              <a:off x="6202010" y="5475167"/>
              <a:ext cx="14548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3° </a:t>
              </a:r>
              <a:r>
                <a:rPr lang="en-US" sz="1400" dirty="0" err="1" smtClean="0">
                  <a:latin typeface="Georgia" panose="02040502050405020303" pitchFamily="18" charset="0"/>
                </a:rPr>
                <a:t>Polmone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87" name="Gruppo 86">
            <a:extLst>
              <a:ext uri="{FF2B5EF4-FFF2-40B4-BE49-F238E27FC236}">
                <a16:creationId xmlns="" xmlns:a16="http://schemas.microsoft.com/office/drawing/2014/main" id="{858B178D-E86D-FA43-95D6-A75D87EFBC75}"/>
              </a:ext>
            </a:extLst>
          </p:cNvPr>
          <p:cNvGrpSpPr/>
          <p:nvPr/>
        </p:nvGrpSpPr>
        <p:grpSpPr>
          <a:xfrm>
            <a:off x="8545180" y="5234850"/>
            <a:ext cx="1777102" cy="851406"/>
            <a:chOff x="8545180" y="5234850"/>
            <a:chExt cx="1204564" cy="851406"/>
          </a:xfrm>
        </p:grpSpPr>
        <p:sp>
          <p:nvSpPr>
            <p:cNvPr id="41" name="CasellaDiTesto 40">
              <a:extLst>
                <a:ext uri="{FF2B5EF4-FFF2-40B4-BE49-F238E27FC236}">
                  <a16:creationId xmlns="" xmlns:a16="http://schemas.microsoft.com/office/drawing/2014/main" id="{36621294-647E-E345-B6BD-E382B53A989F}"/>
                </a:ext>
              </a:extLst>
            </p:cNvPr>
            <p:cNvSpPr txBox="1"/>
            <p:nvPr/>
          </p:nvSpPr>
          <p:spPr>
            <a:xfrm>
              <a:off x="8545180" y="5234850"/>
              <a:ext cx="12045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1°Mammella</a:t>
              </a:r>
            </a:p>
          </p:txBody>
        </p:sp>
        <p:sp>
          <p:nvSpPr>
            <p:cNvPr id="42" name="CasellaDiTesto 41">
              <a:extLst>
                <a:ext uri="{FF2B5EF4-FFF2-40B4-BE49-F238E27FC236}">
                  <a16:creationId xmlns="" xmlns:a16="http://schemas.microsoft.com/office/drawing/2014/main" id="{DE1A5D7B-E4A3-A241-9873-25B309EA9911}"/>
                </a:ext>
              </a:extLst>
            </p:cNvPr>
            <p:cNvSpPr txBox="1"/>
            <p:nvPr/>
          </p:nvSpPr>
          <p:spPr>
            <a:xfrm>
              <a:off x="8545180" y="5517089"/>
              <a:ext cx="9916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2° </a:t>
              </a:r>
              <a:r>
                <a:rPr lang="en-US" sz="1400" dirty="0" smtClean="0">
                  <a:latin typeface="Georgia" panose="02040502050405020303" pitchFamily="18" charset="0"/>
                </a:rPr>
                <a:t>Colon </a:t>
              </a:r>
              <a:r>
                <a:rPr lang="en-US" sz="1400" dirty="0" err="1" smtClean="0">
                  <a:latin typeface="Georgia" panose="02040502050405020303" pitchFamily="18" charset="0"/>
                </a:rPr>
                <a:t>retto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43" name="CasellaDiTesto 42">
              <a:extLst>
                <a:ext uri="{FF2B5EF4-FFF2-40B4-BE49-F238E27FC236}">
                  <a16:creationId xmlns="" xmlns:a16="http://schemas.microsoft.com/office/drawing/2014/main" id="{7B52B127-E74E-6A42-86FB-54EA34913697}"/>
                </a:ext>
              </a:extLst>
            </p:cNvPr>
            <p:cNvSpPr txBox="1"/>
            <p:nvPr/>
          </p:nvSpPr>
          <p:spPr>
            <a:xfrm>
              <a:off x="8545180" y="5778479"/>
              <a:ext cx="11920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3° </a:t>
              </a:r>
              <a:r>
                <a:rPr lang="en-US" sz="1400" dirty="0" err="1">
                  <a:latin typeface="Georgia" panose="02040502050405020303" pitchFamily="18" charset="0"/>
                </a:rPr>
                <a:t>Polmone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3" name="Gruppo 2">
            <a:extLst>
              <a:ext uri="{FF2B5EF4-FFF2-40B4-BE49-F238E27FC236}">
                <a16:creationId xmlns="" xmlns:a16="http://schemas.microsoft.com/office/drawing/2014/main" id="{83B9353D-A0FC-554D-ABFA-0504354EB290}"/>
              </a:ext>
            </a:extLst>
          </p:cNvPr>
          <p:cNvGrpSpPr/>
          <p:nvPr/>
        </p:nvGrpSpPr>
        <p:grpSpPr>
          <a:xfrm>
            <a:off x="8582496" y="467174"/>
            <a:ext cx="1427834" cy="1074648"/>
            <a:chOff x="8545179" y="467174"/>
            <a:chExt cx="1263513" cy="1074648"/>
          </a:xfrm>
        </p:grpSpPr>
        <p:sp>
          <p:nvSpPr>
            <p:cNvPr id="44" name="CasellaDiTesto 43">
              <a:extLst>
                <a:ext uri="{FF2B5EF4-FFF2-40B4-BE49-F238E27FC236}">
                  <a16:creationId xmlns="" xmlns:a16="http://schemas.microsoft.com/office/drawing/2014/main" id="{FA88ADD3-8B80-2343-8495-30A8D112B710}"/>
                </a:ext>
              </a:extLst>
            </p:cNvPr>
            <p:cNvSpPr txBox="1"/>
            <p:nvPr/>
          </p:nvSpPr>
          <p:spPr>
            <a:xfrm>
              <a:off x="8545180" y="467174"/>
              <a:ext cx="11236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1° </a:t>
              </a:r>
              <a:r>
                <a:rPr lang="en-US" sz="1400" dirty="0" err="1">
                  <a:latin typeface="Georgia" panose="02040502050405020303" pitchFamily="18" charset="0"/>
                </a:rPr>
                <a:t>Prostata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45" name="CasellaDiTesto 44">
              <a:extLst>
                <a:ext uri="{FF2B5EF4-FFF2-40B4-BE49-F238E27FC236}">
                  <a16:creationId xmlns="" xmlns:a16="http://schemas.microsoft.com/office/drawing/2014/main" id="{950F40A6-2A6A-3C4F-AB0B-5DB969119F67}"/>
                </a:ext>
              </a:extLst>
            </p:cNvPr>
            <p:cNvSpPr txBox="1"/>
            <p:nvPr/>
          </p:nvSpPr>
          <p:spPr>
            <a:xfrm>
              <a:off x="8545180" y="736713"/>
              <a:ext cx="11299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2° </a:t>
              </a:r>
              <a:r>
                <a:rPr lang="en-US" sz="1400" dirty="0" err="1">
                  <a:latin typeface="Georgia" panose="02040502050405020303" pitchFamily="18" charset="0"/>
                </a:rPr>
                <a:t>Polmone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  <p:sp>
          <p:nvSpPr>
            <p:cNvPr id="46" name="CasellaDiTesto 45">
              <a:extLst>
                <a:ext uri="{FF2B5EF4-FFF2-40B4-BE49-F238E27FC236}">
                  <a16:creationId xmlns="" xmlns:a16="http://schemas.microsoft.com/office/drawing/2014/main" id="{F963EC7F-B6A3-5D44-B7DA-0B70073701DD}"/>
                </a:ext>
              </a:extLst>
            </p:cNvPr>
            <p:cNvSpPr txBox="1"/>
            <p:nvPr/>
          </p:nvSpPr>
          <p:spPr>
            <a:xfrm>
              <a:off x="8545179" y="1018602"/>
              <a:ext cx="12635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Georgia" panose="02040502050405020303" pitchFamily="18" charset="0"/>
                </a:rPr>
                <a:t>3° </a:t>
              </a:r>
              <a:r>
                <a:rPr lang="en-US" sz="1400" dirty="0" smtClean="0">
                  <a:latin typeface="Georgia" panose="02040502050405020303" pitchFamily="18" charset="0"/>
                </a:rPr>
                <a:t>Colon </a:t>
              </a:r>
              <a:r>
                <a:rPr lang="en-US" sz="1400" dirty="0" err="1" smtClean="0">
                  <a:latin typeface="Georgia" panose="02040502050405020303" pitchFamily="18" charset="0"/>
                </a:rPr>
                <a:t>retto</a:t>
              </a:r>
              <a:endParaRPr lang="en-US" sz="1400" dirty="0">
                <a:latin typeface="Georgia" panose="02040502050405020303" pitchFamily="18" charset="0"/>
              </a:endParaRPr>
            </a:p>
          </p:txBody>
        </p:sp>
      </p:grpSp>
      <p:sp>
        <p:nvSpPr>
          <p:cNvPr id="47" name="CasellaDiTesto 46">
            <a:extLst>
              <a:ext uri="{FF2B5EF4-FFF2-40B4-BE49-F238E27FC236}">
                <a16:creationId xmlns="" xmlns:a16="http://schemas.microsoft.com/office/drawing/2014/main" id="{EF8CEF33-D324-A34D-B5DC-5CFE2E679542}"/>
              </a:ext>
            </a:extLst>
          </p:cNvPr>
          <p:cNvSpPr txBox="1"/>
          <p:nvPr/>
        </p:nvSpPr>
        <p:spPr>
          <a:xfrm>
            <a:off x="3186112" y="3269318"/>
            <a:ext cx="687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ETÀ</a:t>
            </a:r>
          </a:p>
        </p:txBody>
      </p:sp>
      <p:pic>
        <p:nvPicPr>
          <p:cNvPr id="51" name="Immagine 50">
            <a:extLst>
              <a:ext uri="{FF2B5EF4-FFF2-40B4-BE49-F238E27FC236}">
                <a16:creationId xmlns="" xmlns:a16="http://schemas.microsoft.com/office/drawing/2014/main" id="{C7AF9936-7BAB-544A-8898-B1B540F8DC8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11363" y="1983365"/>
            <a:ext cx="2414333" cy="2364229"/>
          </a:xfrm>
          <a:prstGeom prst="rect">
            <a:avLst/>
          </a:prstGeom>
        </p:spPr>
      </p:pic>
      <p:grpSp>
        <p:nvGrpSpPr>
          <p:cNvPr id="88" name="Gruppo 87">
            <a:extLst>
              <a:ext uri="{FF2B5EF4-FFF2-40B4-BE49-F238E27FC236}">
                <a16:creationId xmlns="" xmlns:a16="http://schemas.microsoft.com/office/drawing/2014/main" id="{56FB7E66-5329-2743-B5B5-6ED642A65202}"/>
              </a:ext>
            </a:extLst>
          </p:cNvPr>
          <p:cNvGrpSpPr/>
          <p:nvPr/>
        </p:nvGrpSpPr>
        <p:grpSpPr>
          <a:xfrm>
            <a:off x="915163" y="300310"/>
            <a:ext cx="7701335" cy="953455"/>
            <a:chOff x="2358215" y="300310"/>
            <a:chExt cx="7701335" cy="953455"/>
          </a:xfrm>
        </p:grpSpPr>
        <p:cxnSp>
          <p:nvCxnSpPr>
            <p:cNvPr id="48" name="Connettore 1 47">
              <a:extLst>
                <a:ext uri="{FF2B5EF4-FFF2-40B4-BE49-F238E27FC236}">
                  <a16:creationId xmlns="" xmlns:a16="http://schemas.microsoft.com/office/drawing/2014/main" id="{18129870-B28D-ED45-B846-DD34094826A0}"/>
                </a:ext>
              </a:extLst>
            </p:cNvPr>
            <p:cNvCxnSpPr/>
            <p:nvPr/>
          </p:nvCxnSpPr>
          <p:spPr>
            <a:xfrm>
              <a:off x="2358215" y="300310"/>
              <a:ext cx="770133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53" name="Picture 2" descr="Home">
              <a:extLst>
                <a:ext uri="{FF2B5EF4-FFF2-40B4-BE49-F238E27FC236}">
                  <a16:creationId xmlns="" xmlns:a16="http://schemas.microsoft.com/office/drawing/2014/main" id="{C204D51F-2CA9-C947-A765-2A37F9F57F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8800"/>
                      </a14:imgEffect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607" y="430485"/>
              <a:ext cx="1853041" cy="823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8" name="Picture 4" descr="SER Veneto - Servizio Epidemiologico Regionale e Registri">
            <a:extLst>
              <a:ext uri="{FF2B5EF4-FFF2-40B4-BE49-F238E27FC236}">
                <a16:creationId xmlns="" xmlns:a16="http://schemas.microsoft.com/office/drawing/2014/main" id="{9B1AD2BD-6101-AA43-86D4-136671FAA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516" y="5938380"/>
            <a:ext cx="1366065" cy="64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po 1">
            <a:extLst>
              <a:ext uri="{FF2B5EF4-FFF2-40B4-BE49-F238E27FC236}">
                <a16:creationId xmlns="" xmlns:a16="http://schemas.microsoft.com/office/drawing/2014/main" id="{59C17ACA-3DAF-2449-96FD-EF031194437F}"/>
              </a:ext>
            </a:extLst>
          </p:cNvPr>
          <p:cNvGrpSpPr/>
          <p:nvPr/>
        </p:nvGrpSpPr>
        <p:grpSpPr>
          <a:xfrm>
            <a:off x="9870139" y="1214203"/>
            <a:ext cx="993302" cy="4122410"/>
            <a:chOff x="8339533" y="1214203"/>
            <a:chExt cx="993302" cy="4122410"/>
          </a:xfrm>
        </p:grpSpPr>
        <p:cxnSp>
          <p:nvCxnSpPr>
            <p:cNvPr id="54" name="Connettore 1 53">
              <a:extLst>
                <a:ext uri="{FF2B5EF4-FFF2-40B4-BE49-F238E27FC236}">
                  <a16:creationId xmlns="" xmlns:a16="http://schemas.microsoft.com/office/drawing/2014/main" id="{8E08D4F1-F1B2-894C-B5F3-0C0F2B7C143D}"/>
                </a:ext>
              </a:extLst>
            </p:cNvPr>
            <p:cNvCxnSpPr/>
            <p:nvPr/>
          </p:nvCxnSpPr>
          <p:spPr>
            <a:xfrm>
              <a:off x="8344528" y="1530496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1 54">
              <a:extLst>
                <a:ext uri="{FF2B5EF4-FFF2-40B4-BE49-F238E27FC236}">
                  <a16:creationId xmlns="" xmlns:a16="http://schemas.microsoft.com/office/drawing/2014/main" id="{FDE09373-23B9-9D47-8CA5-E1472D08AA1A}"/>
                </a:ext>
              </a:extLst>
            </p:cNvPr>
            <p:cNvCxnSpPr/>
            <p:nvPr/>
          </p:nvCxnSpPr>
          <p:spPr>
            <a:xfrm>
              <a:off x="8344528" y="1714375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>
              <a:extLst>
                <a:ext uri="{FF2B5EF4-FFF2-40B4-BE49-F238E27FC236}">
                  <a16:creationId xmlns="" xmlns:a16="http://schemas.microsoft.com/office/drawing/2014/main" id="{476F87F5-958A-4148-8E82-EA9CF0775717}"/>
                </a:ext>
              </a:extLst>
            </p:cNvPr>
            <p:cNvCxnSpPr/>
            <p:nvPr/>
          </p:nvCxnSpPr>
          <p:spPr>
            <a:xfrm>
              <a:off x="8344528" y="1898254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1 56">
              <a:extLst>
                <a:ext uri="{FF2B5EF4-FFF2-40B4-BE49-F238E27FC236}">
                  <a16:creationId xmlns="" xmlns:a16="http://schemas.microsoft.com/office/drawing/2014/main" id="{F880EBC6-ECA5-F34D-9186-75A31AF5618F}"/>
                </a:ext>
              </a:extLst>
            </p:cNvPr>
            <p:cNvCxnSpPr/>
            <p:nvPr/>
          </p:nvCxnSpPr>
          <p:spPr>
            <a:xfrm>
              <a:off x="8344528" y="2082133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>
              <a:extLst>
                <a:ext uri="{FF2B5EF4-FFF2-40B4-BE49-F238E27FC236}">
                  <a16:creationId xmlns="" xmlns:a16="http://schemas.microsoft.com/office/drawing/2014/main" id="{80134C6E-F1F1-684A-8718-66DDB38057A6}"/>
                </a:ext>
              </a:extLst>
            </p:cNvPr>
            <p:cNvCxnSpPr/>
            <p:nvPr/>
          </p:nvCxnSpPr>
          <p:spPr>
            <a:xfrm>
              <a:off x="8344528" y="2266012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>
              <a:extLst>
                <a:ext uri="{FF2B5EF4-FFF2-40B4-BE49-F238E27FC236}">
                  <a16:creationId xmlns="" xmlns:a16="http://schemas.microsoft.com/office/drawing/2014/main" id="{292CA9D7-A7D4-E345-B260-60DDA2B9A1E9}"/>
                </a:ext>
              </a:extLst>
            </p:cNvPr>
            <p:cNvCxnSpPr/>
            <p:nvPr/>
          </p:nvCxnSpPr>
          <p:spPr>
            <a:xfrm>
              <a:off x="8344528" y="2449891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>
              <a:extLst>
                <a:ext uri="{FF2B5EF4-FFF2-40B4-BE49-F238E27FC236}">
                  <a16:creationId xmlns="" xmlns:a16="http://schemas.microsoft.com/office/drawing/2014/main" id="{3AF05138-9A7D-9F45-9379-7DC9099BA0E6}"/>
                </a:ext>
              </a:extLst>
            </p:cNvPr>
            <p:cNvCxnSpPr/>
            <p:nvPr/>
          </p:nvCxnSpPr>
          <p:spPr>
            <a:xfrm>
              <a:off x="8344528" y="2633770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1 60">
              <a:extLst>
                <a:ext uri="{FF2B5EF4-FFF2-40B4-BE49-F238E27FC236}">
                  <a16:creationId xmlns="" xmlns:a16="http://schemas.microsoft.com/office/drawing/2014/main" id="{28D3F611-CAE5-8A40-B56D-E523EB3D271E}"/>
                </a:ext>
              </a:extLst>
            </p:cNvPr>
            <p:cNvCxnSpPr/>
            <p:nvPr/>
          </p:nvCxnSpPr>
          <p:spPr>
            <a:xfrm>
              <a:off x="8344528" y="2817649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CasellaDiTesto 3">
              <a:extLst>
                <a:ext uri="{FF2B5EF4-FFF2-40B4-BE49-F238E27FC236}">
                  <a16:creationId xmlns="" xmlns:a16="http://schemas.microsoft.com/office/drawing/2014/main" id="{061EA04B-C78D-BE4C-B4BE-1E9522C7DE23}"/>
                </a:ext>
              </a:extLst>
            </p:cNvPr>
            <p:cNvSpPr txBox="1"/>
            <p:nvPr/>
          </p:nvSpPr>
          <p:spPr>
            <a:xfrm>
              <a:off x="8613307" y="1214203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100%</a:t>
              </a:r>
            </a:p>
          </p:txBody>
        </p:sp>
        <p:sp>
          <p:nvSpPr>
            <p:cNvPr id="64" name="CasellaDiTesto 63">
              <a:extLst>
                <a:ext uri="{FF2B5EF4-FFF2-40B4-BE49-F238E27FC236}">
                  <a16:creationId xmlns="" xmlns:a16="http://schemas.microsoft.com/office/drawing/2014/main" id="{C5D00D7B-117E-BB49-BD04-0F490C2D81F5}"/>
                </a:ext>
              </a:extLst>
            </p:cNvPr>
            <p:cNvSpPr txBox="1"/>
            <p:nvPr/>
          </p:nvSpPr>
          <p:spPr>
            <a:xfrm>
              <a:off x="8613307" y="1576465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80%</a:t>
              </a:r>
            </a:p>
          </p:txBody>
        </p:sp>
        <p:sp>
          <p:nvSpPr>
            <p:cNvPr id="65" name="CasellaDiTesto 64">
              <a:extLst>
                <a:ext uri="{FF2B5EF4-FFF2-40B4-BE49-F238E27FC236}">
                  <a16:creationId xmlns="" xmlns:a16="http://schemas.microsoft.com/office/drawing/2014/main" id="{6A317BC2-061B-F24D-B32D-297205186364}"/>
                </a:ext>
              </a:extLst>
            </p:cNvPr>
            <p:cNvSpPr txBox="1"/>
            <p:nvPr/>
          </p:nvSpPr>
          <p:spPr>
            <a:xfrm>
              <a:off x="8613307" y="1961212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60%</a:t>
              </a:r>
            </a:p>
          </p:txBody>
        </p:sp>
        <p:sp>
          <p:nvSpPr>
            <p:cNvPr id="66" name="CasellaDiTesto 65">
              <a:extLst>
                <a:ext uri="{FF2B5EF4-FFF2-40B4-BE49-F238E27FC236}">
                  <a16:creationId xmlns="" xmlns:a16="http://schemas.microsoft.com/office/drawing/2014/main" id="{39085D69-DFBD-8B42-B07B-CB13750BEAD2}"/>
                </a:ext>
              </a:extLst>
            </p:cNvPr>
            <p:cNvSpPr txBox="1"/>
            <p:nvPr/>
          </p:nvSpPr>
          <p:spPr>
            <a:xfrm>
              <a:off x="8613307" y="2315979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40%</a:t>
              </a:r>
            </a:p>
          </p:txBody>
        </p:sp>
        <p:sp>
          <p:nvSpPr>
            <p:cNvPr id="67" name="CasellaDiTesto 66">
              <a:extLst>
                <a:ext uri="{FF2B5EF4-FFF2-40B4-BE49-F238E27FC236}">
                  <a16:creationId xmlns="" xmlns:a16="http://schemas.microsoft.com/office/drawing/2014/main" id="{E62E6E4B-007C-0043-8FA6-3918D736CF82}"/>
                </a:ext>
              </a:extLst>
            </p:cNvPr>
            <p:cNvSpPr txBox="1"/>
            <p:nvPr/>
          </p:nvSpPr>
          <p:spPr>
            <a:xfrm>
              <a:off x="8613307" y="2633271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20%</a:t>
              </a:r>
            </a:p>
          </p:txBody>
        </p:sp>
        <p:sp>
          <p:nvSpPr>
            <p:cNvPr id="68" name="CasellaDiTesto 67">
              <a:extLst>
                <a:ext uri="{FF2B5EF4-FFF2-40B4-BE49-F238E27FC236}">
                  <a16:creationId xmlns="" xmlns:a16="http://schemas.microsoft.com/office/drawing/2014/main" id="{D66E73C5-0A91-2542-8F0F-D6D48FC9BD1D}"/>
                </a:ext>
              </a:extLst>
            </p:cNvPr>
            <p:cNvSpPr txBox="1"/>
            <p:nvPr/>
          </p:nvSpPr>
          <p:spPr>
            <a:xfrm>
              <a:off x="8613307" y="3034675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0%</a:t>
              </a:r>
            </a:p>
          </p:txBody>
        </p:sp>
        <p:cxnSp>
          <p:nvCxnSpPr>
            <p:cNvPr id="69" name="Connettore 1 68">
              <a:extLst>
                <a:ext uri="{FF2B5EF4-FFF2-40B4-BE49-F238E27FC236}">
                  <a16:creationId xmlns="" xmlns:a16="http://schemas.microsoft.com/office/drawing/2014/main" id="{FEB44DD0-428C-F248-AF4E-307C118DD255}"/>
                </a:ext>
              </a:extLst>
            </p:cNvPr>
            <p:cNvCxnSpPr/>
            <p:nvPr/>
          </p:nvCxnSpPr>
          <p:spPr>
            <a:xfrm>
              <a:off x="8339533" y="3001528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>
              <a:extLst>
                <a:ext uri="{FF2B5EF4-FFF2-40B4-BE49-F238E27FC236}">
                  <a16:creationId xmlns="" xmlns:a16="http://schemas.microsoft.com/office/drawing/2014/main" id="{0A8DC1CC-B345-0745-B1E6-CA97256FAA5B}"/>
                </a:ext>
              </a:extLst>
            </p:cNvPr>
            <p:cNvCxnSpPr/>
            <p:nvPr/>
          </p:nvCxnSpPr>
          <p:spPr>
            <a:xfrm>
              <a:off x="8346098" y="3836450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>
              <a:extLst>
                <a:ext uri="{FF2B5EF4-FFF2-40B4-BE49-F238E27FC236}">
                  <a16:creationId xmlns="" xmlns:a16="http://schemas.microsoft.com/office/drawing/2014/main" id="{8B99E06B-861E-3A4F-A136-FE3E0F4582AA}"/>
                </a:ext>
              </a:extLst>
            </p:cNvPr>
            <p:cNvCxnSpPr/>
            <p:nvPr/>
          </p:nvCxnSpPr>
          <p:spPr>
            <a:xfrm>
              <a:off x="8346098" y="3991578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>
              <a:extLst>
                <a:ext uri="{FF2B5EF4-FFF2-40B4-BE49-F238E27FC236}">
                  <a16:creationId xmlns="" xmlns:a16="http://schemas.microsoft.com/office/drawing/2014/main" id="{C8E6F7B1-A4B1-9847-90CA-EDADBFD59026}"/>
                </a:ext>
              </a:extLst>
            </p:cNvPr>
            <p:cNvCxnSpPr/>
            <p:nvPr/>
          </p:nvCxnSpPr>
          <p:spPr>
            <a:xfrm>
              <a:off x="8346098" y="4146706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>
              <a:extLst>
                <a:ext uri="{FF2B5EF4-FFF2-40B4-BE49-F238E27FC236}">
                  <a16:creationId xmlns="" xmlns:a16="http://schemas.microsoft.com/office/drawing/2014/main" id="{6F99FF7A-725A-1E4C-87D0-919E739E5C0B}"/>
                </a:ext>
              </a:extLst>
            </p:cNvPr>
            <p:cNvCxnSpPr/>
            <p:nvPr/>
          </p:nvCxnSpPr>
          <p:spPr>
            <a:xfrm>
              <a:off x="8346098" y="4301834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>
              <a:extLst>
                <a:ext uri="{FF2B5EF4-FFF2-40B4-BE49-F238E27FC236}">
                  <a16:creationId xmlns="" xmlns:a16="http://schemas.microsoft.com/office/drawing/2014/main" id="{9D14AEE2-6E80-A841-98AE-48DB539D3A5C}"/>
                </a:ext>
              </a:extLst>
            </p:cNvPr>
            <p:cNvCxnSpPr/>
            <p:nvPr/>
          </p:nvCxnSpPr>
          <p:spPr>
            <a:xfrm>
              <a:off x="8346098" y="4456962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>
              <a:extLst>
                <a:ext uri="{FF2B5EF4-FFF2-40B4-BE49-F238E27FC236}">
                  <a16:creationId xmlns="" xmlns:a16="http://schemas.microsoft.com/office/drawing/2014/main" id="{5B1C7A1C-EC9C-D949-A5A9-0F3CAEA12E87}"/>
                </a:ext>
              </a:extLst>
            </p:cNvPr>
            <p:cNvCxnSpPr/>
            <p:nvPr/>
          </p:nvCxnSpPr>
          <p:spPr>
            <a:xfrm>
              <a:off x="8346098" y="4612090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>
              <a:extLst>
                <a:ext uri="{FF2B5EF4-FFF2-40B4-BE49-F238E27FC236}">
                  <a16:creationId xmlns="" xmlns:a16="http://schemas.microsoft.com/office/drawing/2014/main" id="{E332228D-A1A2-6D4A-B4F0-0F850D1C0E8D}"/>
                </a:ext>
              </a:extLst>
            </p:cNvPr>
            <p:cNvCxnSpPr/>
            <p:nvPr/>
          </p:nvCxnSpPr>
          <p:spPr>
            <a:xfrm>
              <a:off x="8346098" y="4767218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>
              <a:extLst>
                <a:ext uri="{FF2B5EF4-FFF2-40B4-BE49-F238E27FC236}">
                  <a16:creationId xmlns="" xmlns:a16="http://schemas.microsoft.com/office/drawing/2014/main" id="{86748DBB-DDFD-3045-B026-72E86CC16DF4}"/>
                </a:ext>
              </a:extLst>
            </p:cNvPr>
            <p:cNvCxnSpPr/>
            <p:nvPr/>
          </p:nvCxnSpPr>
          <p:spPr>
            <a:xfrm>
              <a:off x="8346098" y="4922346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>
              <a:extLst>
                <a:ext uri="{FF2B5EF4-FFF2-40B4-BE49-F238E27FC236}">
                  <a16:creationId xmlns="" xmlns:a16="http://schemas.microsoft.com/office/drawing/2014/main" id="{C1F6DCB6-F932-BA42-8CDE-02AC3297C3A4}"/>
                </a:ext>
              </a:extLst>
            </p:cNvPr>
            <p:cNvCxnSpPr/>
            <p:nvPr/>
          </p:nvCxnSpPr>
          <p:spPr>
            <a:xfrm>
              <a:off x="8346098" y="5077474"/>
              <a:ext cx="202367" cy="0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CasellaDiTesto 80">
              <a:extLst>
                <a:ext uri="{FF2B5EF4-FFF2-40B4-BE49-F238E27FC236}">
                  <a16:creationId xmlns="" xmlns:a16="http://schemas.microsoft.com/office/drawing/2014/main" id="{F628ADC9-2CE7-0B47-8940-0D8D2D60E9EE}"/>
                </a:ext>
              </a:extLst>
            </p:cNvPr>
            <p:cNvSpPr txBox="1"/>
            <p:nvPr/>
          </p:nvSpPr>
          <p:spPr>
            <a:xfrm>
              <a:off x="8613307" y="5075003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100%</a:t>
              </a:r>
            </a:p>
          </p:txBody>
        </p:sp>
        <p:sp>
          <p:nvSpPr>
            <p:cNvPr id="82" name="CasellaDiTesto 81">
              <a:extLst>
                <a:ext uri="{FF2B5EF4-FFF2-40B4-BE49-F238E27FC236}">
                  <a16:creationId xmlns="" xmlns:a16="http://schemas.microsoft.com/office/drawing/2014/main" id="{687182DC-3DF9-344E-B562-86D9037FF7D6}"/>
                </a:ext>
              </a:extLst>
            </p:cNvPr>
            <p:cNvSpPr txBox="1"/>
            <p:nvPr/>
          </p:nvSpPr>
          <p:spPr>
            <a:xfrm>
              <a:off x="8613307" y="4789565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80%</a:t>
              </a:r>
            </a:p>
          </p:txBody>
        </p:sp>
        <p:sp>
          <p:nvSpPr>
            <p:cNvPr id="83" name="CasellaDiTesto 82">
              <a:extLst>
                <a:ext uri="{FF2B5EF4-FFF2-40B4-BE49-F238E27FC236}">
                  <a16:creationId xmlns="" xmlns:a16="http://schemas.microsoft.com/office/drawing/2014/main" id="{1A781599-6BDE-BB4E-B4F8-0B2BA8A9352B}"/>
                </a:ext>
              </a:extLst>
            </p:cNvPr>
            <p:cNvSpPr txBox="1"/>
            <p:nvPr/>
          </p:nvSpPr>
          <p:spPr>
            <a:xfrm>
              <a:off x="8613307" y="4481379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60%</a:t>
              </a:r>
            </a:p>
          </p:txBody>
        </p:sp>
        <p:sp>
          <p:nvSpPr>
            <p:cNvPr id="84" name="CasellaDiTesto 83">
              <a:extLst>
                <a:ext uri="{FF2B5EF4-FFF2-40B4-BE49-F238E27FC236}">
                  <a16:creationId xmlns="" xmlns:a16="http://schemas.microsoft.com/office/drawing/2014/main" id="{E286640B-8621-AB4E-AA93-A756F49A0331}"/>
                </a:ext>
              </a:extLst>
            </p:cNvPr>
            <p:cNvSpPr txBox="1"/>
            <p:nvPr/>
          </p:nvSpPr>
          <p:spPr>
            <a:xfrm>
              <a:off x="8613307" y="4188272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40%</a:t>
              </a:r>
            </a:p>
          </p:txBody>
        </p:sp>
        <p:sp>
          <p:nvSpPr>
            <p:cNvPr id="85" name="CasellaDiTesto 84">
              <a:extLst>
                <a:ext uri="{FF2B5EF4-FFF2-40B4-BE49-F238E27FC236}">
                  <a16:creationId xmlns="" xmlns:a16="http://schemas.microsoft.com/office/drawing/2014/main" id="{A050711E-1857-2D4E-B5E4-3B0FF127DE70}"/>
                </a:ext>
              </a:extLst>
            </p:cNvPr>
            <p:cNvSpPr txBox="1"/>
            <p:nvPr/>
          </p:nvSpPr>
          <p:spPr>
            <a:xfrm>
              <a:off x="8613307" y="3865171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20%</a:t>
              </a:r>
            </a:p>
          </p:txBody>
        </p:sp>
        <p:sp>
          <p:nvSpPr>
            <p:cNvPr id="86" name="CasellaDiTesto 85">
              <a:extLst>
                <a:ext uri="{FF2B5EF4-FFF2-40B4-BE49-F238E27FC236}">
                  <a16:creationId xmlns="" xmlns:a16="http://schemas.microsoft.com/office/drawing/2014/main" id="{0F922DE2-11AF-8C42-920E-CE71CF880B4B}"/>
                </a:ext>
              </a:extLst>
            </p:cNvPr>
            <p:cNvSpPr txBox="1"/>
            <p:nvPr/>
          </p:nvSpPr>
          <p:spPr>
            <a:xfrm>
              <a:off x="8613307" y="3580775"/>
              <a:ext cx="719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effectLst>
                    <a:outerShdw blurRad="38100" dist="25400" dir="5400000" algn="t" rotWithShape="0">
                      <a:prstClr val="black">
                        <a:alpha val="40000"/>
                      </a:prstClr>
                    </a:outerShdw>
                  </a:effectLst>
                  <a:latin typeface="Georgia" panose="02040502050405020303" pitchFamily="18" charset="0"/>
                </a:rPr>
                <a:t>0%</a:t>
              </a:r>
            </a:p>
          </p:txBody>
        </p:sp>
      </p:grpSp>
      <p:cxnSp>
        <p:nvCxnSpPr>
          <p:cNvPr id="89" name="Connettore 1 88">
            <a:extLst>
              <a:ext uri="{FF2B5EF4-FFF2-40B4-BE49-F238E27FC236}">
                <a16:creationId xmlns="" xmlns:a16="http://schemas.microsoft.com/office/drawing/2014/main" id="{18129870-B28D-ED45-B846-DD34094826A0}"/>
              </a:ext>
            </a:extLst>
          </p:cNvPr>
          <p:cNvCxnSpPr/>
          <p:nvPr/>
        </p:nvCxnSpPr>
        <p:spPr>
          <a:xfrm>
            <a:off x="950315" y="1390804"/>
            <a:ext cx="21929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96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B5B502D0-87FF-CC4B-AC24-EC6A3426AD3C}"/>
              </a:ext>
            </a:extLst>
          </p:cNvPr>
          <p:cNvSpPr txBox="1"/>
          <p:nvPr/>
        </p:nvSpPr>
        <p:spPr>
          <a:xfrm>
            <a:off x="612948" y="492369"/>
            <a:ext cx="10068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Incidenza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tumori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Regione</a:t>
            </a:r>
            <a:r>
              <a:rPr lang="en-US" dirty="0"/>
              <a:t> del Veneto (anno 2107)</a:t>
            </a:r>
          </a:p>
          <a:p>
            <a:r>
              <a:rPr lang="en-US" dirty="0"/>
              <a:t>I </a:t>
            </a:r>
            <a:r>
              <a:rPr lang="en-US" dirty="0" err="1"/>
              <a:t>tumori</a:t>
            </a:r>
            <a:r>
              <a:rPr lang="en-US" dirty="0"/>
              <a:t> </a:t>
            </a:r>
            <a:r>
              <a:rPr lang="en-US" dirty="0" err="1"/>
              <a:t>maligni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frequenti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sesso</a:t>
            </a:r>
            <a:r>
              <a:rPr lang="en-US" dirty="0"/>
              <a:t> </a:t>
            </a:r>
            <a:r>
              <a:rPr lang="en-US" dirty="0" err="1"/>
              <a:t>maschile</a:t>
            </a:r>
            <a:r>
              <a:rPr lang="en-US" dirty="0"/>
              <a:t>;  in </a:t>
            </a:r>
            <a:r>
              <a:rPr lang="en-US" dirty="0" err="1"/>
              <a:t>ambedue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sessi</a:t>
            </a:r>
            <a:r>
              <a:rPr lang="en-US" dirty="0"/>
              <a:t> la </a:t>
            </a:r>
            <a:r>
              <a:rPr lang="en-US" dirty="0" err="1"/>
              <a:t>incidenza</a:t>
            </a:r>
            <a:r>
              <a:rPr lang="en-US" dirty="0"/>
              <a:t> </a:t>
            </a:r>
            <a:r>
              <a:rPr lang="en-US" dirty="0" err="1"/>
              <a:t>aumenta</a:t>
            </a:r>
            <a:r>
              <a:rPr lang="en-US" dirty="0"/>
              <a:t> con </a:t>
            </a:r>
            <a:r>
              <a:rPr lang="en-US" dirty="0" err="1"/>
              <a:t>l’età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603959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129</Words>
  <Application>Microsoft Office PowerPoint</Application>
  <PresentationFormat>Personalizzato</PresentationFormat>
  <Paragraphs>46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rugge massimo</dc:creator>
  <cp:lastModifiedBy>Administrator</cp:lastModifiedBy>
  <cp:revision>19</cp:revision>
  <dcterms:created xsi:type="dcterms:W3CDTF">2020-12-09T18:41:31Z</dcterms:created>
  <dcterms:modified xsi:type="dcterms:W3CDTF">2020-12-15T10:06:39Z</dcterms:modified>
</cp:coreProperties>
</file>